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8" r:id="rId3"/>
    <p:sldId id="257" r:id="rId4"/>
    <p:sldId id="263" r:id="rId5"/>
    <p:sldId id="266" r:id="rId6"/>
    <p:sldId id="264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2767"/>
    </p:ext>
    <p:ext uri="{FD5EFAAD-0ECE-453E-9831-46B23BE46B34}">
      <p15:chartTrackingRefBased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>
    <p:restoredLeft sz="15621"/>
    <p:restoredTop sz="94643"/>
  </p:normalViewPr>
  <p:slideViewPr>
    <p:cSldViewPr snapToGrid="0" snapToObjects="1">
      <p:cViewPr>
        <p:scale>
          <a:sx n="80" d="100"/>
          <a:sy n="80" d="100"/>
        </p:scale>
        <p:origin x="-1608" y="-1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jpe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552D1-B031-A940-B846-CF35E341C547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C439A-E86C-B948-8C3C-13EA444E0E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81890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C439A-E86C-B948-8C3C-13EA444E0E7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768376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65140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97532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00505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087194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98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86368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79668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532117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4826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96374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819647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5D129-2BFC-A043-8907-5DF3B5C69394}" type="datetimeFigureOut">
              <a:rPr lang="en-US" smtClean="0"/>
              <a:pPr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DD82657-B003-7E42-B258-937ABE4FC2A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81106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8D17908F-F709-C84A-B86F-F8AF9C991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12192000" cy="1716901"/>
          </a:xfrm>
          <a:solidFill>
            <a:schemeClr val="bg1">
              <a:alpha val="85000"/>
            </a:schemeClr>
          </a:solidFill>
        </p:spPr>
        <p:txBody>
          <a:bodyPr/>
          <a:lstStyle/>
          <a:p>
            <a:pPr algn="ctr"/>
            <a:r>
              <a:rPr lang="en-US" sz="3600" b="1" dirty="0"/>
              <a:t>Kings </a:t>
            </a:r>
            <a:r>
              <a:rPr lang="en-US" sz="3600" b="1" dirty="0" smtClean="0"/>
              <a:t>County:</a:t>
            </a:r>
          </a:p>
          <a:p>
            <a:pPr algn="ctr"/>
            <a:r>
              <a:rPr lang="en-US" sz="2400" b="1" dirty="0" smtClean="0"/>
              <a:t>How do I increase the Value of my Home?</a:t>
            </a:r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8D0E09B2-BB99-114C-9CE6-14F2055B9F93}"/>
              </a:ext>
            </a:extLst>
          </p:cNvPr>
          <p:cNvSpPr txBox="1"/>
          <p:nvPr/>
        </p:nvSpPr>
        <p:spPr>
          <a:xfrm>
            <a:off x="3540126" y="6044888"/>
            <a:ext cx="5792721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By: Tim Mango and Pablo </a:t>
            </a:r>
            <a:r>
              <a:rPr lang="en-US" sz="2800" b="1" dirty="0" err="1" smtClean="0"/>
              <a:t>Salcedo</a:t>
            </a:r>
            <a:endParaRPr lang="en-US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353C009A-92B8-B943-990B-293484095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6375"/>
            <a:ext cx="12192000" cy="4568513"/>
          </a:xfrm>
          <a:prstGeom prst="rect">
            <a:avLst/>
          </a:prstGeom>
          <a:solidFill>
            <a:schemeClr val="bg1"/>
          </a:solidFill>
          <a:ln w="76200" cmpd="sng">
            <a:solidFill>
              <a:schemeClr val="bg1">
                <a:lumMod val="75000"/>
              </a:schemeClr>
            </a:solidFill>
          </a:ln>
          <a:effectLst>
            <a:glow rad="101600">
              <a:schemeClr val="tx1"/>
            </a:glow>
          </a:effectLst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75343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CECE86B2-2BE7-CD41-86B6-750B2F021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1626522"/>
            <a:ext cx="5775158" cy="4351338"/>
          </a:xfrm>
          <a:solidFill>
            <a:schemeClr val="bg1"/>
          </a:solidFill>
        </p:spPr>
        <p:txBody>
          <a:bodyPr>
            <a:normAutofit fontScale="77500" lnSpcReduction="20000"/>
          </a:bodyPr>
          <a:lstStyle/>
          <a:p>
            <a:r>
              <a:rPr lang="en-US" sz="2400" dirty="0"/>
              <a:t>Variables with null values</a:t>
            </a:r>
            <a:endParaRPr lang="en-US" sz="2400" dirty="0" smtClean="0"/>
          </a:p>
          <a:p>
            <a:pPr lvl="1"/>
            <a:r>
              <a:rPr lang="en-US" sz="2400" dirty="0" smtClean="0"/>
              <a:t>Waterfront View,  Year of Home Renovation, Home View Grade.</a:t>
            </a:r>
          </a:p>
          <a:p>
            <a:pPr lvl="1"/>
            <a:r>
              <a:rPr lang="en-US" sz="2400" dirty="0" smtClean="0"/>
              <a:t>Basement Square Footage had “?” values.</a:t>
            </a:r>
          </a:p>
          <a:p>
            <a:r>
              <a:rPr lang="en-US" sz="2400" dirty="0"/>
              <a:t>Correlation with target variable</a:t>
            </a:r>
            <a:endParaRPr lang="en-US" sz="2400" dirty="0" smtClean="0"/>
          </a:p>
          <a:p>
            <a:pPr lvl="1"/>
            <a:r>
              <a:rPr lang="en-US" sz="2400" dirty="0" smtClean="0"/>
              <a:t>Home Price showed </a:t>
            </a:r>
            <a:r>
              <a:rPr lang="en-US" sz="2400" dirty="0"/>
              <a:t>strong correlation with the </a:t>
            </a:r>
            <a:r>
              <a:rPr lang="en-US" sz="2400" dirty="0" smtClean="0"/>
              <a:t>variables Number of Bedrooms</a:t>
            </a:r>
            <a:r>
              <a:rPr lang="en-US" sz="2400" i="1" dirty="0" smtClean="0"/>
              <a:t>, </a:t>
            </a:r>
            <a:r>
              <a:rPr lang="en-US" sz="2400" dirty="0" smtClean="0"/>
              <a:t>King’s County Grade</a:t>
            </a:r>
            <a:r>
              <a:rPr lang="en-US" sz="2400" i="1" dirty="0" smtClean="0"/>
              <a:t>,  </a:t>
            </a:r>
            <a:r>
              <a:rPr lang="en-US" sz="2400" dirty="0" smtClean="0"/>
              <a:t>Home Square Footage, and Number of Bathrooms.</a:t>
            </a:r>
          </a:p>
          <a:p>
            <a:pPr lvl="1"/>
            <a:r>
              <a:rPr lang="en-US" sz="2400" dirty="0" smtClean="0"/>
              <a:t>Price and King’s County Grade had negative correlation with Home Condition.</a:t>
            </a:r>
            <a:endParaRPr lang="en-US" sz="2400" i="1" dirty="0" smtClean="0"/>
          </a:p>
          <a:p>
            <a:pPr lvl="1"/>
            <a:r>
              <a:rPr lang="en-US" sz="2400" dirty="0"/>
              <a:t>High level of inter correlation among</a:t>
            </a:r>
            <a:r>
              <a:rPr lang="en-US" sz="2400" dirty="0" smtClean="0"/>
              <a:t> several explanatory variables.</a:t>
            </a:r>
          </a:p>
          <a:p>
            <a:pPr lvl="1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FCDAEDB1-95DC-274C-8061-08226FAF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926" y="1626522"/>
            <a:ext cx="4914678" cy="448561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pic>
      <p:sp>
        <p:nvSpPr>
          <p:cNvPr id="5" name="TextBox 4"/>
          <p:cNvSpPr txBox="1"/>
          <p:nvPr/>
        </p:nvSpPr>
        <p:spPr>
          <a:xfrm>
            <a:off x="3039391" y="603250"/>
            <a:ext cx="6819069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Data Cleaning and Exploration</a:t>
            </a:r>
            <a:endParaRPr lang="en-US" sz="3600" b="1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13803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gradFill flip="none" rotWithShape="1">
          <a:gsLst>
            <a:gs pos="74000">
              <a:schemeClr val="bg2">
                <a:lumMod val="90000"/>
              </a:schemeClr>
            </a:gs>
            <a:gs pos="93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Shot 2019-05-10 at 10.53.27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731250" cy="6858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731250" y="-15875"/>
            <a:ext cx="3460750" cy="62071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fontAlgn="t"/>
            <a:endParaRPr lang="en-US" b="1" dirty="0" smtClean="0">
              <a:solidFill>
                <a:srgbClr val="000000"/>
              </a:solidFill>
            </a:endParaRPr>
          </a:p>
          <a:p>
            <a:pPr fontAlgn="t"/>
            <a:endParaRPr lang="en-US" b="1" dirty="0" smtClean="0">
              <a:solidFill>
                <a:srgbClr val="000000"/>
              </a:solidFill>
            </a:endParaRPr>
          </a:p>
          <a:p>
            <a:pPr fontAlgn="t"/>
            <a:endParaRPr lang="en-US" b="1" dirty="0" smtClean="0">
              <a:solidFill>
                <a:srgbClr val="000000"/>
              </a:solidFill>
            </a:endParaRPr>
          </a:p>
          <a:p>
            <a:pPr fontAlgn="t"/>
            <a:r>
              <a:rPr lang="en-US" b="1" dirty="0" smtClean="0">
                <a:solidFill>
                  <a:srgbClr val="000000"/>
                </a:solidFill>
              </a:rPr>
              <a:t>King’s County Grade</a:t>
            </a:r>
            <a:endParaRPr lang="en-US" dirty="0" smtClean="0"/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The overall grade given to the housing unit, based on King County grading system.</a:t>
            </a:r>
          </a:p>
          <a:p>
            <a:pPr fontAlgn="t"/>
            <a:endParaRPr lang="en-US" sz="2000" dirty="0" smtClean="0"/>
          </a:p>
          <a:p>
            <a:pPr fontAlgn="t"/>
            <a:r>
              <a:rPr lang="en-US" b="1" dirty="0" smtClean="0">
                <a:solidFill>
                  <a:srgbClr val="000000"/>
                </a:solidFill>
              </a:rPr>
              <a:t>Neighbors Home Sq. Footage</a:t>
            </a:r>
            <a:endParaRPr lang="en-US" dirty="0" smtClean="0"/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The square footage of interior housing living space for the nearest 15 neighbors.</a:t>
            </a:r>
          </a:p>
          <a:p>
            <a:pPr fontAlgn="t"/>
            <a:endParaRPr lang="en-US" sz="2000" dirty="0" smtClean="0"/>
          </a:p>
          <a:p>
            <a:pPr fontAlgn="t"/>
            <a:r>
              <a:rPr lang="en-US" b="1" dirty="0" smtClean="0">
                <a:solidFill>
                  <a:srgbClr val="000000"/>
                </a:solidFill>
              </a:rPr>
              <a:t>Home Age</a:t>
            </a:r>
            <a:endParaRPr lang="en-US" dirty="0" smtClean="0"/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The number of years since </a:t>
            </a:r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the year of home construction.</a:t>
            </a:r>
            <a:endParaRPr lang="en-US" sz="2000" dirty="0" smtClean="0"/>
          </a:p>
          <a:p>
            <a:pPr fontAlgn="t"/>
            <a:endParaRPr lang="en-US" b="1" dirty="0" smtClean="0">
              <a:solidFill>
                <a:srgbClr val="000000"/>
              </a:solidFill>
            </a:endParaRPr>
          </a:p>
          <a:p>
            <a:pPr fontAlgn="t"/>
            <a:r>
              <a:rPr lang="en-US" b="1" dirty="0" smtClean="0">
                <a:solidFill>
                  <a:srgbClr val="000000"/>
                </a:solidFill>
              </a:rPr>
              <a:t>View Grade</a:t>
            </a:r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Grade of scenic view from </a:t>
            </a:r>
          </a:p>
          <a:p>
            <a:pPr fontAlgn="t"/>
            <a:r>
              <a:rPr lang="en-US" sz="2000" dirty="0" smtClean="0">
                <a:solidFill>
                  <a:srgbClr val="000000"/>
                </a:solidFill>
              </a:rPr>
              <a:t>home(0-4).</a:t>
            </a:r>
            <a:endParaRPr lang="en-US" dirty="0" smtClean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76307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9-05-08 at 11.49.47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62" y="206375"/>
            <a:ext cx="11509375" cy="5937250"/>
          </a:xfrm>
          <a:prstGeom prst="rect">
            <a:avLst/>
          </a:prstGeom>
        </p:spPr>
      </p:pic>
      <p:pic>
        <p:nvPicPr>
          <p:cNvPr id="5" name="Picture 4" descr="Screen Shot 2019-05-08 at 11.49.55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650" y="2292350"/>
            <a:ext cx="12700" cy="2273300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6192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D162236-3070-E744-8391-1F599A6E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338" y="532735"/>
            <a:ext cx="6057900" cy="707688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dirty="0"/>
              <a:t>Linear Regression Model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2C0E010-29A2-AC49-ABB0-A885A991C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80379000"/>
              </p:ext>
            </p:extLst>
          </p:nvPr>
        </p:nvGraphicFramePr>
        <p:xfrm>
          <a:off x="603250" y="2044700"/>
          <a:ext cx="4097338" cy="3601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43401">
                  <a:extLst>
                    <a:ext uri="{9D8B030D-6E8A-4147-A177-3AD203B41FA5}">
                      <a16:col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642871855"/>
                    </a:ext>
                  </a:extLst>
                </a:gridCol>
                <a:gridCol w="1653937">
                  <a:extLst>
                    <a:ext uri="{9D8B030D-6E8A-4147-A177-3AD203B41FA5}">
                      <a16:col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4190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Variable Name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Significance Level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09952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Home Square Footage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3874514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Number of Bathrooms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889634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Number of Floors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52411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King’s County Grade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588998971"/>
                  </a:ext>
                </a:extLst>
              </a:tr>
              <a:tr h="121074">
                <a:tc>
                  <a:txBody>
                    <a:bodyPr/>
                    <a:lstStyle/>
                    <a:p>
                      <a:r>
                        <a:rPr lang="en-US" dirty="0" smtClean="0"/>
                        <a:t>Neighbor’s Sq.</a:t>
                      </a:r>
                      <a:r>
                        <a:rPr lang="en-US" baseline="0" dirty="0" smtClean="0"/>
                        <a:t> Footage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411395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Home 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</a:t>
                      </a:r>
                      <a:r>
                        <a:rPr lang="en-US" dirty="0" smtClean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72317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</a:t>
                      </a:r>
                      <a:r>
                        <a:rPr lang="en-US" baseline="0" dirty="0" smtClean="0"/>
                        <a:t> Grade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Relevant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Zip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Relevant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8074460-FDA6-3147-A2F7-BB45FD6DA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23168406"/>
              </p:ext>
            </p:extLst>
          </p:nvPr>
        </p:nvGraphicFramePr>
        <p:xfrm>
          <a:off x="6821488" y="5461000"/>
          <a:ext cx="29972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54150">
                  <a:extLst>
                    <a:ext uri="{9D8B030D-6E8A-4147-A177-3AD203B41FA5}">
                      <a16:col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971650555"/>
                    </a:ext>
                  </a:extLst>
                </a:gridCol>
                <a:gridCol w="1543050">
                  <a:extLst>
                    <a:ext uri="{9D8B030D-6E8A-4147-A177-3AD203B41FA5}">
                      <a16:col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88362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R-squared: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0.819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658600912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964BF077-8684-7444-9AF6-B4A4ADBCA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1135" y="1879420"/>
            <a:ext cx="4965541" cy="3485910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0920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794749" y="1304649"/>
            <a:ext cx="3431729" cy="138499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dirty="0"/>
              <a:t>Our housing price prediction missed by an average of $83,079.</a:t>
            </a:r>
          </a:p>
        </p:txBody>
      </p:sp>
      <p:sp>
        <p:nvSpPr>
          <p:cNvPr id="9" name="Rectangle 8"/>
          <p:cNvSpPr/>
          <p:nvPr/>
        </p:nvSpPr>
        <p:spPr>
          <a:xfrm>
            <a:off x="8760271" y="412750"/>
            <a:ext cx="3431729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dirty="0" smtClean="0"/>
              <a:t>Tested Model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8794749" y="3365500"/>
            <a:ext cx="3397251" cy="14465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200" dirty="0"/>
              <a:t>93.1% of rows kept.  Analysis </a:t>
            </a:r>
            <a:r>
              <a:rPr lang="en-US" sz="2200" dirty="0" smtClean="0"/>
              <a:t>has 79 variables </a:t>
            </a:r>
            <a:r>
              <a:rPr lang="en-US" sz="2200" dirty="0"/>
              <a:t>with 20,107 rows,</a:t>
            </a:r>
            <a:r>
              <a:rPr lang="en-US" sz="2200" dirty="0" smtClean="0"/>
              <a:t>  no </a:t>
            </a:r>
            <a:r>
              <a:rPr lang="en-US" sz="2200" dirty="0"/>
              <a:t>missing values.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7616FE0-2C4E-E84C-9089-32CFF52CB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4" y="227088"/>
            <a:ext cx="8191057" cy="5664462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016274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AB68D7E-9AA4-E647-94ED-9D53006B0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AAB3E1A-BB96-B64C-85F0-FBF697E30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413484196"/>
              </p:ext>
            </p:extLst>
          </p:nvPr>
        </p:nvGraphicFramePr>
        <p:xfrm>
          <a:off x="1451579" y="873125"/>
          <a:ext cx="9603275" cy="476094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309971">
                  <a:extLst>
                    <a:ext uri="{9D8B030D-6E8A-4147-A177-3AD203B41FA5}">
                      <a16:col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642871855"/>
                    </a:ext>
                  </a:extLst>
                </a:gridCol>
                <a:gridCol w="5293304">
                  <a:extLst>
                    <a:ext uri="{9D8B030D-6E8A-4147-A177-3AD203B41FA5}">
                      <a16:col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688126560"/>
                    </a:ext>
                  </a:extLst>
                </a:gridCol>
              </a:tblGrid>
              <a:tr h="493678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Model  Variable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Regression Coefficient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099525240"/>
                  </a:ext>
                </a:extLst>
              </a:tr>
              <a:tr h="493678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Home</a:t>
                      </a:r>
                      <a:r>
                        <a:rPr lang="en-US" sz="2400" baseline="0" dirty="0" smtClean="0"/>
                        <a:t> Square Footage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dirty="0" smtClean="0">
                          <a:effectLst/>
                        </a:rPr>
                        <a:t>$89.10 </a:t>
                      </a:r>
                      <a:r>
                        <a:rPr lang="en-US" sz="2400" b="0" dirty="0" smtClean="0">
                          <a:effectLst/>
                        </a:rPr>
                        <a:t>per</a:t>
                      </a:r>
                      <a:r>
                        <a:rPr lang="en-US" sz="2400" b="0" baseline="0" dirty="0" smtClean="0">
                          <a:effectLst/>
                        </a:rPr>
                        <a:t> s</a:t>
                      </a:r>
                      <a:r>
                        <a:rPr lang="en-US" sz="2400" dirty="0" smtClean="0">
                          <a:effectLst/>
                        </a:rPr>
                        <a:t>quare</a:t>
                      </a:r>
                      <a:r>
                        <a:rPr lang="en-US" sz="2400" baseline="0" dirty="0" smtClean="0">
                          <a:effectLst/>
                        </a:rPr>
                        <a:t> foot</a:t>
                      </a:r>
                      <a:endParaRPr lang="en-US" sz="24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3874514091"/>
                  </a:ext>
                </a:extLst>
              </a:tr>
              <a:tr h="85210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Number</a:t>
                      </a:r>
                      <a:r>
                        <a:rPr lang="en-US" sz="2400" baseline="0" dirty="0" smtClean="0"/>
                        <a:t> of Bathrooms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$10,483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bathroom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889634574"/>
                  </a:ext>
                </a:extLst>
              </a:tr>
              <a:tr h="121728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King’s County</a:t>
                      </a:r>
                      <a:r>
                        <a:rPr lang="en-US" sz="2400" baseline="0" dirty="0" smtClean="0"/>
                        <a:t> Grade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$46,443</a:t>
                      </a:r>
                      <a:r>
                        <a:rPr lang="en-US" sz="2400" b="1" i="0" u="none" strike="noStrike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increase of house grade in </a:t>
                      </a:r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King County grading system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588998971"/>
                  </a:ext>
                </a:extLst>
              </a:tr>
              <a:tr h="85210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Neighbor Home Square Footage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$38.10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square foot</a:t>
                      </a:r>
                      <a:r>
                        <a:rPr lang="en-US" sz="2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increase</a:t>
                      </a:r>
                      <a:r>
                        <a:rPr lang="en-US" sz="2400" b="0" i="0" u="none" strike="noStrike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average </a:t>
                      </a:r>
                      <a:r>
                        <a:rPr lang="en-US" sz="2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neighbor’s </a:t>
                      </a:r>
                      <a:r>
                        <a:rPr lang="en-US" sz="2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home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4113954714"/>
                  </a:ext>
                </a:extLst>
              </a:tr>
              <a:tr h="85210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Best</a:t>
                      </a:r>
                      <a:r>
                        <a:rPr lang="en-US" sz="2400" baseline="0" dirty="0" smtClean="0"/>
                        <a:t> View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$173,643</a:t>
                      </a:r>
                      <a:r>
                        <a:rPr lang="en-US" sz="2400" b="0" i="0" u="none" strike="noStrike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additional home value compared to worst view home. 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val="2723172608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757627" y="0"/>
            <a:ext cx="2295746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dirty="0" smtClean="0"/>
              <a:t>Conclusion</a:t>
            </a:r>
            <a:endParaRPr lang="en-US" sz="3600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4035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a="http://schemas.openxmlformats.org/drawingml/2006/main"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a="http://schemas.openxmlformats.org/drawingml/2006/main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{C54045EF-EE70-FF48-B19B-31E8C93D6832}tf10001119</Template>
  <TotalTime>2883</TotalTime>
  <Words>320</Words>
  <Application>Microsoft Macintosh PowerPoint</Application>
  <PresentationFormat>Custom</PresentationFormat>
  <Paragraphs>66</Paragraphs>
  <Slides>7</Slides>
  <Notes>1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Gallery</vt:lpstr>
      <vt:lpstr>Slide 1</vt:lpstr>
      <vt:lpstr>Slide 2</vt:lpstr>
      <vt:lpstr>Slide 3</vt:lpstr>
      <vt:lpstr>Slide 4</vt:lpstr>
      <vt:lpstr>Linear Regression Model</vt:lpstr>
      <vt:lpstr>Slide 6</vt:lpstr>
      <vt:lpstr>Slide 7</vt:lpstr>
    </vt:vector>
  </TitlesOfParts>
  <Company/>
  <LinksUpToDate>false</LinksUpToDate>
  <SharedDoc>false</SharedDoc>
  <HyperlinksChanged>false</HyperlinksChanged>
  <AppVersion>12.0256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salcedo</dc:creator>
  <cp:lastModifiedBy>Tim Mango</cp:lastModifiedBy>
  <cp:revision>28</cp:revision>
  <dcterms:created xsi:type="dcterms:W3CDTF">2019-05-13T14:36:39Z</dcterms:created>
  <dcterms:modified xsi:type="dcterms:W3CDTF">2019-05-13T14:37:02Z</dcterms:modified>
</cp:coreProperties>
</file>

<file path=docProps/thumbnail.jpeg>
</file>